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64" r:id="rId4"/>
    <p:sldId id="268" r:id="rId5"/>
    <p:sldId id="278" r:id="rId6"/>
    <p:sldId id="277" r:id="rId7"/>
    <p:sldId id="276" r:id="rId8"/>
    <p:sldId id="279" r:id="rId9"/>
    <p:sldId id="275" r:id="rId10"/>
    <p:sldId id="281" r:id="rId11"/>
    <p:sldId id="283" r:id="rId12"/>
    <p:sldId id="280" r:id="rId13"/>
    <p:sldId id="28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0" autoAdjust="0"/>
    <p:restoredTop sz="94660"/>
  </p:normalViewPr>
  <p:slideViewPr>
    <p:cSldViewPr>
      <p:cViewPr varScale="1">
        <p:scale>
          <a:sx n="103" d="100"/>
          <a:sy n="103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21E89-E0D3-41C1-9562-896C3F95FB30}" type="doc">
      <dgm:prSet loTypeId="urn:microsoft.com/office/officeart/2005/8/layout/process2" loCatId="process" qsTypeId="urn:microsoft.com/office/officeart/2005/8/quickstyle/simple1" qsCatId="simple" csTypeId="urn:microsoft.com/office/officeart/2005/8/colors/accent5_3" csCatId="accent5" phldr="1"/>
      <dgm:spPr/>
    </dgm:pt>
    <dgm:pt modelId="{15728DBE-910B-4033-9D56-C31D27B22E8D}">
      <dgm:prSet phldrT="[Text]"/>
      <dgm:spPr/>
      <dgm:t>
        <a:bodyPr/>
        <a:lstStyle/>
        <a:p>
          <a:r>
            <a:rPr lang="en-US" dirty="0" smtClean="0"/>
            <a:t>ERA-Interim Output</a:t>
          </a:r>
          <a:endParaRPr lang="en-US" dirty="0"/>
        </a:p>
      </dgm:t>
    </dgm:pt>
    <dgm:pt modelId="{DC268461-5198-47CE-9B94-E57A03930E44}" type="parTrans" cxnId="{2B727477-2AF9-455B-B87C-1B068AE8AF6D}">
      <dgm:prSet/>
      <dgm:spPr/>
      <dgm:t>
        <a:bodyPr/>
        <a:lstStyle/>
        <a:p>
          <a:endParaRPr lang="en-US"/>
        </a:p>
      </dgm:t>
    </dgm:pt>
    <dgm:pt modelId="{6BFF90BE-723C-4A4E-AB5C-F45147401428}" type="sibTrans" cxnId="{2B727477-2AF9-455B-B87C-1B068AE8AF6D}">
      <dgm:prSet/>
      <dgm:spPr/>
      <dgm:t>
        <a:bodyPr/>
        <a:lstStyle/>
        <a:p>
          <a:endParaRPr lang="en-US"/>
        </a:p>
      </dgm:t>
    </dgm:pt>
    <dgm:pt modelId="{1B39B32F-0D3C-4DA8-A59F-4675072C8A32}">
      <dgm:prSet phldrT="[Text]"/>
      <dgm:spPr/>
      <dgm:t>
        <a:bodyPr/>
        <a:lstStyle/>
        <a:p>
          <a:r>
            <a:rPr lang="en-US" dirty="0" smtClean="0"/>
            <a:t>Swath-to-grid transfer</a:t>
          </a:r>
          <a:endParaRPr lang="en-US" dirty="0"/>
        </a:p>
      </dgm:t>
    </dgm:pt>
    <dgm:pt modelId="{60EBAAB3-94C9-4101-B19F-541A8B5CEB99}" type="parTrans" cxnId="{E1663CA2-C64A-4E23-8D7E-68C331780C51}">
      <dgm:prSet/>
      <dgm:spPr/>
      <dgm:t>
        <a:bodyPr/>
        <a:lstStyle/>
        <a:p>
          <a:endParaRPr lang="en-US"/>
        </a:p>
      </dgm:t>
    </dgm:pt>
    <dgm:pt modelId="{EFFB9A51-AA31-4809-9495-1AD60EC04A32}" type="sibTrans" cxnId="{E1663CA2-C64A-4E23-8D7E-68C331780C51}">
      <dgm:prSet/>
      <dgm:spPr/>
      <dgm:t>
        <a:bodyPr/>
        <a:lstStyle/>
        <a:p>
          <a:endParaRPr lang="en-US"/>
        </a:p>
      </dgm:t>
    </dgm:pt>
    <dgm:pt modelId="{36E96572-C8C2-4740-9016-D49652BC5C4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Re-gridded model output</a:t>
          </a:r>
          <a:endParaRPr lang="en-US" dirty="0">
            <a:solidFill>
              <a:schemeClr val="tx1"/>
            </a:solidFill>
          </a:endParaRPr>
        </a:p>
      </dgm:t>
    </dgm:pt>
    <dgm:pt modelId="{6BEEE6D2-00E0-4B3C-A6E4-FEDE74D6A433}" type="parTrans" cxnId="{7BFAECB7-7255-40A5-9D1F-3443B0BF8947}">
      <dgm:prSet/>
      <dgm:spPr/>
      <dgm:t>
        <a:bodyPr/>
        <a:lstStyle/>
        <a:p>
          <a:endParaRPr lang="en-US"/>
        </a:p>
      </dgm:t>
    </dgm:pt>
    <dgm:pt modelId="{8ADAE732-94ED-4907-A4F9-C8C85906EFDA}" type="sibTrans" cxnId="{7BFAECB7-7255-40A5-9D1F-3443B0BF8947}">
      <dgm:prSet/>
      <dgm:spPr/>
      <dgm:t>
        <a:bodyPr/>
        <a:lstStyle/>
        <a:p>
          <a:endParaRPr lang="en-US"/>
        </a:p>
      </dgm:t>
    </dgm:pt>
    <dgm:pt modelId="{87BBD7A7-B787-4FA3-83B2-9484C8A8673F}" type="pres">
      <dgm:prSet presAssocID="{46321E89-E0D3-41C1-9562-896C3F95FB30}" presName="linearFlow" presStyleCnt="0">
        <dgm:presLayoutVars>
          <dgm:resizeHandles val="exact"/>
        </dgm:presLayoutVars>
      </dgm:prSet>
      <dgm:spPr/>
    </dgm:pt>
    <dgm:pt modelId="{6FCD92B6-0500-431E-92D6-BFD61D33BF02}" type="pres">
      <dgm:prSet presAssocID="{15728DBE-910B-4033-9D56-C31D27B22E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011CD-DD3B-4744-B19C-6C62F7EB77EB}" type="pres">
      <dgm:prSet presAssocID="{6BFF90BE-723C-4A4E-AB5C-F4514740142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DCB0C6C-15CC-4A77-B740-0B3318776A22}" type="pres">
      <dgm:prSet presAssocID="{6BFF90BE-723C-4A4E-AB5C-F4514740142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7D25734-3D8A-438C-A00A-CE826F9BC2E1}" type="pres">
      <dgm:prSet presAssocID="{1B39B32F-0D3C-4DA8-A59F-4675072C8A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1B72A-08B7-4073-9C29-778F58E29AE7}" type="pres">
      <dgm:prSet presAssocID="{EFFB9A51-AA31-4809-9495-1AD60EC04A3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60C2BD4-475D-44EA-B509-7D0382033982}" type="pres">
      <dgm:prSet presAssocID="{EFFB9A51-AA31-4809-9495-1AD60EC04A3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BE37664-D5DE-4D36-8512-3FDFC6E3AB14}" type="pres">
      <dgm:prSet presAssocID="{36E96572-C8C2-4740-9016-D49652BC5C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727477-2AF9-455B-B87C-1B068AE8AF6D}" srcId="{46321E89-E0D3-41C1-9562-896C3F95FB30}" destId="{15728DBE-910B-4033-9D56-C31D27B22E8D}" srcOrd="0" destOrd="0" parTransId="{DC268461-5198-47CE-9B94-E57A03930E44}" sibTransId="{6BFF90BE-723C-4A4E-AB5C-F45147401428}"/>
    <dgm:cxn modelId="{2B173533-3F80-478B-AA26-6A3044CFC8B2}" type="presOf" srcId="{6BFF90BE-723C-4A4E-AB5C-F45147401428}" destId="{A7D011CD-DD3B-4744-B19C-6C62F7EB77EB}" srcOrd="0" destOrd="0" presId="urn:microsoft.com/office/officeart/2005/8/layout/process2"/>
    <dgm:cxn modelId="{1FD5A342-F3A6-403D-A445-D1A60025BE66}" type="presOf" srcId="{EFFB9A51-AA31-4809-9495-1AD60EC04A32}" destId="{660C2BD4-475D-44EA-B509-7D0382033982}" srcOrd="1" destOrd="0" presId="urn:microsoft.com/office/officeart/2005/8/layout/process2"/>
    <dgm:cxn modelId="{8C9AB4CD-4CCB-40E5-A67B-2F6FC330759A}" type="presOf" srcId="{46321E89-E0D3-41C1-9562-896C3F95FB30}" destId="{87BBD7A7-B787-4FA3-83B2-9484C8A8673F}" srcOrd="0" destOrd="0" presId="urn:microsoft.com/office/officeart/2005/8/layout/process2"/>
    <dgm:cxn modelId="{E1663CA2-C64A-4E23-8D7E-68C331780C51}" srcId="{46321E89-E0D3-41C1-9562-896C3F95FB30}" destId="{1B39B32F-0D3C-4DA8-A59F-4675072C8A32}" srcOrd="1" destOrd="0" parTransId="{60EBAAB3-94C9-4101-B19F-541A8B5CEB99}" sibTransId="{EFFB9A51-AA31-4809-9495-1AD60EC04A32}"/>
    <dgm:cxn modelId="{11A71233-32CB-49CC-9948-6BB8757DCC36}" type="presOf" srcId="{15728DBE-910B-4033-9D56-C31D27B22E8D}" destId="{6FCD92B6-0500-431E-92D6-BFD61D33BF02}" srcOrd="0" destOrd="0" presId="urn:microsoft.com/office/officeart/2005/8/layout/process2"/>
    <dgm:cxn modelId="{F1C836B0-7C67-46B1-8541-C9C08DEC96EC}" type="presOf" srcId="{36E96572-C8C2-4740-9016-D49652BC5C4A}" destId="{3BE37664-D5DE-4D36-8512-3FDFC6E3AB14}" srcOrd="0" destOrd="0" presId="urn:microsoft.com/office/officeart/2005/8/layout/process2"/>
    <dgm:cxn modelId="{591028EE-CABB-46FF-8EC8-25AF121B7731}" type="presOf" srcId="{6BFF90BE-723C-4A4E-AB5C-F45147401428}" destId="{6DCB0C6C-15CC-4A77-B740-0B3318776A22}" srcOrd="1" destOrd="0" presId="urn:microsoft.com/office/officeart/2005/8/layout/process2"/>
    <dgm:cxn modelId="{51A326A9-8D08-4EDA-A93E-457553403309}" type="presOf" srcId="{EFFB9A51-AA31-4809-9495-1AD60EC04A32}" destId="{7801B72A-08B7-4073-9C29-778F58E29AE7}" srcOrd="0" destOrd="0" presId="urn:microsoft.com/office/officeart/2005/8/layout/process2"/>
    <dgm:cxn modelId="{C1B7E801-2DE3-4032-86D2-A90CA6179E36}" type="presOf" srcId="{1B39B32F-0D3C-4DA8-A59F-4675072C8A32}" destId="{77D25734-3D8A-438C-A00A-CE826F9BC2E1}" srcOrd="0" destOrd="0" presId="urn:microsoft.com/office/officeart/2005/8/layout/process2"/>
    <dgm:cxn modelId="{7BFAECB7-7255-40A5-9D1F-3443B0BF8947}" srcId="{46321E89-E0D3-41C1-9562-896C3F95FB30}" destId="{36E96572-C8C2-4740-9016-D49652BC5C4A}" srcOrd="2" destOrd="0" parTransId="{6BEEE6D2-00E0-4B3C-A6E4-FEDE74D6A433}" sibTransId="{8ADAE732-94ED-4907-A4F9-C8C85906EFDA}"/>
    <dgm:cxn modelId="{964543AB-5EA0-47C3-9EDB-D7437FBE7332}" type="presParOf" srcId="{87BBD7A7-B787-4FA3-83B2-9484C8A8673F}" destId="{6FCD92B6-0500-431E-92D6-BFD61D33BF02}" srcOrd="0" destOrd="0" presId="urn:microsoft.com/office/officeart/2005/8/layout/process2"/>
    <dgm:cxn modelId="{CDE967A0-016D-4D6D-91DD-DB57849E4E92}" type="presParOf" srcId="{87BBD7A7-B787-4FA3-83B2-9484C8A8673F}" destId="{A7D011CD-DD3B-4744-B19C-6C62F7EB77EB}" srcOrd="1" destOrd="0" presId="urn:microsoft.com/office/officeart/2005/8/layout/process2"/>
    <dgm:cxn modelId="{EB4B663D-6657-4110-B73E-A7A3F66FEA5A}" type="presParOf" srcId="{A7D011CD-DD3B-4744-B19C-6C62F7EB77EB}" destId="{6DCB0C6C-15CC-4A77-B740-0B3318776A22}" srcOrd="0" destOrd="0" presId="urn:microsoft.com/office/officeart/2005/8/layout/process2"/>
    <dgm:cxn modelId="{2E12200C-27FE-4792-BE4A-56D8B88D58BA}" type="presParOf" srcId="{87BBD7A7-B787-4FA3-83B2-9484C8A8673F}" destId="{77D25734-3D8A-438C-A00A-CE826F9BC2E1}" srcOrd="2" destOrd="0" presId="urn:microsoft.com/office/officeart/2005/8/layout/process2"/>
    <dgm:cxn modelId="{A761BE49-A7A6-44AC-977D-15BABCA993B7}" type="presParOf" srcId="{87BBD7A7-B787-4FA3-83B2-9484C8A8673F}" destId="{7801B72A-08B7-4073-9C29-778F58E29AE7}" srcOrd="3" destOrd="0" presId="urn:microsoft.com/office/officeart/2005/8/layout/process2"/>
    <dgm:cxn modelId="{62DA389A-EFE2-40E9-8C0F-E703F1527887}" type="presParOf" srcId="{7801B72A-08B7-4073-9C29-778F58E29AE7}" destId="{660C2BD4-475D-44EA-B509-7D0382033982}" srcOrd="0" destOrd="0" presId="urn:microsoft.com/office/officeart/2005/8/layout/process2"/>
    <dgm:cxn modelId="{F24DD14C-8561-428F-AA8F-896E49FC1A18}" type="presParOf" srcId="{87BBD7A7-B787-4FA3-83B2-9484C8A8673F}" destId="{3BE37664-D5DE-4D36-8512-3FDFC6E3AB1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91480C-B34C-46AF-B3E2-B910917C5759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51563079-AFC0-49D0-BB47-09025320C124}">
      <dgm:prSet phldrT="[Text]"/>
      <dgm:spPr/>
      <dgm:t>
        <a:bodyPr/>
        <a:lstStyle/>
        <a:p>
          <a:r>
            <a:rPr lang="en-US" dirty="0" smtClean="0"/>
            <a:t>Passive Microwave Sea Ice Concentrations </a:t>
          </a:r>
          <a:endParaRPr lang="en-US" dirty="0"/>
        </a:p>
      </dgm:t>
    </dgm:pt>
    <dgm:pt modelId="{DAE92A1A-BAEA-44B9-B992-608166EB529A}" type="parTrans" cxnId="{9E1BF289-FE89-4346-A952-131E34E9110A}">
      <dgm:prSet/>
      <dgm:spPr/>
      <dgm:t>
        <a:bodyPr/>
        <a:lstStyle/>
        <a:p>
          <a:endParaRPr lang="en-US"/>
        </a:p>
      </dgm:t>
    </dgm:pt>
    <dgm:pt modelId="{220B9786-A151-4A35-A8AB-C7ACC1A2631D}" type="sibTrans" cxnId="{9E1BF289-FE89-4346-A952-131E34E9110A}">
      <dgm:prSet/>
      <dgm:spPr/>
      <dgm:t>
        <a:bodyPr/>
        <a:lstStyle/>
        <a:p>
          <a:endParaRPr lang="en-US"/>
        </a:p>
      </dgm:t>
    </dgm:pt>
    <dgm:pt modelId="{CD778FD6-50F7-422C-8BE4-1FFE87F43D54}">
      <dgm:prSet phldrT="[Text]"/>
      <dgm:spPr/>
      <dgm:t>
        <a:bodyPr/>
        <a:lstStyle/>
        <a:p>
          <a:r>
            <a:rPr lang="en-US" dirty="0" smtClean="0"/>
            <a:t>Swath-to-grid transfer </a:t>
          </a:r>
          <a:endParaRPr lang="en-US" dirty="0"/>
        </a:p>
      </dgm:t>
    </dgm:pt>
    <dgm:pt modelId="{AA54BA4C-5AFA-43A6-A23E-4158FF0DA96C}" type="parTrans" cxnId="{DD099D79-9C6B-4F66-8050-67938C88BDA6}">
      <dgm:prSet/>
      <dgm:spPr/>
      <dgm:t>
        <a:bodyPr/>
        <a:lstStyle/>
        <a:p>
          <a:endParaRPr lang="en-US"/>
        </a:p>
      </dgm:t>
    </dgm:pt>
    <dgm:pt modelId="{A64D9E47-1074-4C8C-85CE-1312C8BD296B}" type="sibTrans" cxnId="{DD099D79-9C6B-4F66-8050-67938C88BDA6}">
      <dgm:prSet/>
      <dgm:spPr/>
      <dgm:t>
        <a:bodyPr/>
        <a:lstStyle/>
        <a:p>
          <a:endParaRPr lang="en-US"/>
        </a:p>
      </dgm:t>
    </dgm:pt>
    <dgm:pt modelId="{618B3E80-11C8-4396-954F-70D1166F7495}">
      <dgm:prSet phldrT="[Text]"/>
      <dgm:spPr/>
      <dgm:t>
        <a:bodyPr/>
        <a:lstStyle/>
        <a:p>
          <a:r>
            <a:rPr lang="en-US" dirty="0" smtClean="0"/>
            <a:t>Re-gridded ice concentration product</a:t>
          </a:r>
          <a:endParaRPr lang="en-US" dirty="0"/>
        </a:p>
      </dgm:t>
    </dgm:pt>
    <dgm:pt modelId="{8D6854EC-F0F9-4A8F-BF56-A0352F5E7A4A}" type="parTrans" cxnId="{4442DDCD-6E19-4DC8-9033-C87F8B483AD6}">
      <dgm:prSet/>
      <dgm:spPr/>
      <dgm:t>
        <a:bodyPr/>
        <a:lstStyle/>
        <a:p>
          <a:endParaRPr lang="en-US"/>
        </a:p>
      </dgm:t>
    </dgm:pt>
    <dgm:pt modelId="{E7B5C00F-B4A6-4AB8-BFD6-DF5B71CA262E}" type="sibTrans" cxnId="{4442DDCD-6E19-4DC8-9033-C87F8B483AD6}">
      <dgm:prSet/>
      <dgm:spPr/>
      <dgm:t>
        <a:bodyPr/>
        <a:lstStyle/>
        <a:p>
          <a:endParaRPr lang="en-US"/>
        </a:p>
      </dgm:t>
    </dgm:pt>
    <dgm:pt modelId="{038C0DA4-EADE-4DD4-97C7-55B90DB809E0}" type="pres">
      <dgm:prSet presAssocID="{5C91480C-B34C-46AF-B3E2-B910917C5759}" presName="linearFlow" presStyleCnt="0">
        <dgm:presLayoutVars>
          <dgm:resizeHandles val="exact"/>
        </dgm:presLayoutVars>
      </dgm:prSet>
      <dgm:spPr/>
    </dgm:pt>
    <dgm:pt modelId="{50549880-89BF-4127-AE69-73E7F447AC4E}" type="pres">
      <dgm:prSet presAssocID="{51563079-AFC0-49D0-BB47-09025320C1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AC74-7183-48E5-A67A-48F79EF36CFC}" type="pres">
      <dgm:prSet presAssocID="{220B9786-A151-4A35-A8AB-C7ACC1A2631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9F9A1DE-3C04-449D-A004-7367B8DF79E8}" type="pres">
      <dgm:prSet presAssocID="{220B9786-A151-4A35-A8AB-C7ACC1A2631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918A29C-B562-4C02-8632-E58E6795613B}" type="pres">
      <dgm:prSet presAssocID="{CD778FD6-50F7-422C-8BE4-1FFE87F43D5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7BA21-B8CF-430E-9C00-883CD4DE3E35}" type="pres">
      <dgm:prSet presAssocID="{A64D9E47-1074-4C8C-85CE-1312C8BD296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1686918-09CE-4301-82B5-845BA46A8DBA}" type="pres">
      <dgm:prSet presAssocID="{A64D9E47-1074-4C8C-85CE-1312C8BD296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AF6CC97-B148-4AED-9649-F62D6E083E65}" type="pres">
      <dgm:prSet presAssocID="{618B3E80-11C8-4396-954F-70D1166F749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1BF289-FE89-4346-A952-131E34E9110A}" srcId="{5C91480C-B34C-46AF-B3E2-B910917C5759}" destId="{51563079-AFC0-49D0-BB47-09025320C124}" srcOrd="0" destOrd="0" parTransId="{DAE92A1A-BAEA-44B9-B992-608166EB529A}" sibTransId="{220B9786-A151-4A35-A8AB-C7ACC1A2631D}"/>
    <dgm:cxn modelId="{DD099D79-9C6B-4F66-8050-67938C88BDA6}" srcId="{5C91480C-B34C-46AF-B3E2-B910917C5759}" destId="{CD778FD6-50F7-422C-8BE4-1FFE87F43D54}" srcOrd="1" destOrd="0" parTransId="{AA54BA4C-5AFA-43A6-A23E-4158FF0DA96C}" sibTransId="{A64D9E47-1074-4C8C-85CE-1312C8BD296B}"/>
    <dgm:cxn modelId="{44231749-13E6-42FB-8487-59877946FD22}" type="presOf" srcId="{A64D9E47-1074-4C8C-85CE-1312C8BD296B}" destId="{5EF7BA21-B8CF-430E-9C00-883CD4DE3E35}" srcOrd="0" destOrd="0" presId="urn:microsoft.com/office/officeart/2005/8/layout/process2"/>
    <dgm:cxn modelId="{A4092372-835D-4B33-9DF1-411C26691105}" type="presOf" srcId="{220B9786-A151-4A35-A8AB-C7ACC1A2631D}" destId="{19F9A1DE-3C04-449D-A004-7367B8DF79E8}" srcOrd="1" destOrd="0" presId="urn:microsoft.com/office/officeart/2005/8/layout/process2"/>
    <dgm:cxn modelId="{89506C14-C4FA-4255-BB79-4EEB3BD4E130}" type="presOf" srcId="{618B3E80-11C8-4396-954F-70D1166F7495}" destId="{EAF6CC97-B148-4AED-9649-F62D6E083E65}" srcOrd="0" destOrd="0" presId="urn:microsoft.com/office/officeart/2005/8/layout/process2"/>
    <dgm:cxn modelId="{C64C7342-75A8-4F24-9B32-5337C604148E}" type="presOf" srcId="{220B9786-A151-4A35-A8AB-C7ACC1A2631D}" destId="{B9CAAC74-7183-48E5-A67A-48F79EF36CFC}" srcOrd="0" destOrd="0" presId="urn:microsoft.com/office/officeart/2005/8/layout/process2"/>
    <dgm:cxn modelId="{C88D8172-9464-42C6-BEF4-D19641E549CA}" type="presOf" srcId="{A64D9E47-1074-4C8C-85CE-1312C8BD296B}" destId="{E1686918-09CE-4301-82B5-845BA46A8DBA}" srcOrd="1" destOrd="0" presId="urn:microsoft.com/office/officeart/2005/8/layout/process2"/>
    <dgm:cxn modelId="{89AF4EEB-5438-493A-9E1D-698302A4CFFE}" type="presOf" srcId="{51563079-AFC0-49D0-BB47-09025320C124}" destId="{50549880-89BF-4127-AE69-73E7F447AC4E}" srcOrd="0" destOrd="0" presId="urn:microsoft.com/office/officeart/2005/8/layout/process2"/>
    <dgm:cxn modelId="{9F893B90-0032-48EB-BF54-4F7111A91CAD}" type="presOf" srcId="{CD778FD6-50F7-422C-8BE4-1FFE87F43D54}" destId="{4918A29C-B562-4C02-8632-E58E6795613B}" srcOrd="0" destOrd="0" presId="urn:microsoft.com/office/officeart/2005/8/layout/process2"/>
    <dgm:cxn modelId="{D3616DDD-88EC-4855-A83F-723328B45BC2}" type="presOf" srcId="{5C91480C-B34C-46AF-B3E2-B910917C5759}" destId="{038C0DA4-EADE-4DD4-97C7-55B90DB809E0}" srcOrd="0" destOrd="0" presId="urn:microsoft.com/office/officeart/2005/8/layout/process2"/>
    <dgm:cxn modelId="{4442DDCD-6E19-4DC8-9033-C87F8B483AD6}" srcId="{5C91480C-B34C-46AF-B3E2-B910917C5759}" destId="{618B3E80-11C8-4396-954F-70D1166F7495}" srcOrd="2" destOrd="0" parTransId="{8D6854EC-F0F9-4A8F-BF56-A0352F5E7A4A}" sibTransId="{E7B5C00F-B4A6-4AB8-BFD6-DF5B71CA262E}"/>
    <dgm:cxn modelId="{4F0DBF53-2E06-4012-8940-5D937C8C2F0C}" type="presParOf" srcId="{038C0DA4-EADE-4DD4-97C7-55B90DB809E0}" destId="{50549880-89BF-4127-AE69-73E7F447AC4E}" srcOrd="0" destOrd="0" presId="urn:microsoft.com/office/officeart/2005/8/layout/process2"/>
    <dgm:cxn modelId="{4CDB7999-EC0C-438B-A2AA-6248028FCA95}" type="presParOf" srcId="{038C0DA4-EADE-4DD4-97C7-55B90DB809E0}" destId="{B9CAAC74-7183-48E5-A67A-48F79EF36CFC}" srcOrd="1" destOrd="0" presId="urn:microsoft.com/office/officeart/2005/8/layout/process2"/>
    <dgm:cxn modelId="{1FA6F4A6-96CE-47CF-8726-49E15F477511}" type="presParOf" srcId="{B9CAAC74-7183-48E5-A67A-48F79EF36CFC}" destId="{19F9A1DE-3C04-449D-A004-7367B8DF79E8}" srcOrd="0" destOrd="0" presId="urn:microsoft.com/office/officeart/2005/8/layout/process2"/>
    <dgm:cxn modelId="{4260B8ED-B146-46BD-BD74-DB17B5D11886}" type="presParOf" srcId="{038C0DA4-EADE-4DD4-97C7-55B90DB809E0}" destId="{4918A29C-B562-4C02-8632-E58E6795613B}" srcOrd="2" destOrd="0" presId="urn:microsoft.com/office/officeart/2005/8/layout/process2"/>
    <dgm:cxn modelId="{F5951F19-44E0-4A9A-B358-40A80D8DC2DF}" type="presParOf" srcId="{038C0DA4-EADE-4DD4-97C7-55B90DB809E0}" destId="{5EF7BA21-B8CF-430E-9C00-883CD4DE3E35}" srcOrd="3" destOrd="0" presId="urn:microsoft.com/office/officeart/2005/8/layout/process2"/>
    <dgm:cxn modelId="{8424BF09-44A0-496B-AB0D-F98D7818BBA9}" type="presParOf" srcId="{5EF7BA21-B8CF-430E-9C00-883CD4DE3E35}" destId="{E1686918-09CE-4301-82B5-845BA46A8DBA}" srcOrd="0" destOrd="0" presId="urn:microsoft.com/office/officeart/2005/8/layout/process2"/>
    <dgm:cxn modelId="{B71D6358-217D-4D83-9225-5B80E6C42111}" type="presParOf" srcId="{038C0DA4-EADE-4DD4-97C7-55B90DB809E0}" destId="{EAF6CC97-B148-4AED-9649-F62D6E083E6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74BB8-DF72-404F-A8B6-4C203DEC1796}" type="doc">
      <dgm:prSet loTypeId="urn:microsoft.com/office/officeart/2005/8/layout/process2" loCatId="process" qsTypeId="urn:microsoft.com/office/officeart/2005/8/quickstyle/simple1" qsCatId="simple" csTypeId="urn:microsoft.com/office/officeart/2005/8/colors/accent1_3" csCatId="accent1" phldr="1"/>
      <dgm:spPr/>
    </dgm:pt>
    <dgm:pt modelId="{F0203C31-5944-401C-BF7B-7A3F5B6BF318}">
      <dgm:prSet phldrT="[Text]"/>
      <dgm:spPr/>
      <dgm:t>
        <a:bodyPr/>
        <a:lstStyle/>
        <a:p>
          <a:r>
            <a:rPr lang="en-US" dirty="0" smtClean="0"/>
            <a:t>APP-x Product</a:t>
          </a:r>
          <a:endParaRPr lang="en-US" dirty="0"/>
        </a:p>
      </dgm:t>
    </dgm:pt>
    <dgm:pt modelId="{73D681CE-5C8E-4CFD-B881-3FFBA15D4FEA}" type="parTrans" cxnId="{42039F67-9945-4F59-9139-130986BF88F5}">
      <dgm:prSet/>
      <dgm:spPr/>
      <dgm:t>
        <a:bodyPr/>
        <a:lstStyle/>
        <a:p>
          <a:endParaRPr lang="en-US"/>
        </a:p>
      </dgm:t>
    </dgm:pt>
    <dgm:pt modelId="{2EE640A6-7A0F-4D8E-B5BC-979CBB8E87AF}" type="sibTrans" cxnId="{42039F67-9945-4F59-9139-130986BF88F5}">
      <dgm:prSet/>
      <dgm:spPr/>
      <dgm:t>
        <a:bodyPr/>
        <a:lstStyle/>
        <a:p>
          <a:endParaRPr lang="en-US"/>
        </a:p>
      </dgm:t>
    </dgm:pt>
    <dgm:pt modelId="{5A2B9F97-0F18-47A5-B24E-56F2C1590252}">
      <dgm:prSet phldrT="[Text]"/>
      <dgm:spPr/>
      <dgm:t>
        <a:bodyPr/>
        <a:lstStyle/>
        <a:p>
          <a:r>
            <a:rPr lang="en-US" dirty="0" smtClean="0"/>
            <a:t>Swath-to-grid transfer</a:t>
          </a:r>
          <a:endParaRPr lang="en-US" dirty="0"/>
        </a:p>
      </dgm:t>
    </dgm:pt>
    <dgm:pt modelId="{047A3EF4-4A52-4568-BAC6-20D59788374E}" type="parTrans" cxnId="{69B93EB9-AC18-4306-A98C-5E81E6F3DB93}">
      <dgm:prSet/>
      <dgm:spPr/>
      <dgm:t>
        <a:bodyPr/>
        <a:lstStyle/>
        <a:p>
          <a:endParaRPr lang="en-US"/>
        </a:p>
      </dgm:t>
    </dgm:pt>
    <dgm:pt modelId="{3B5C5138-523B-404B-8862-1DD5EEFFC516}" type="sibTrans" cxnId="{69B93EB9-AC18-4306-A98C-5E81E6F3DB93}">
      <dgm:prSet/>
      <dgm:spPr/>
      <dgm:t>
        <a:bodyPr/>
        <a:lstStyle/>
        <a:p>
          <a:endParaRPr lang="en-US"/>
        </a:p>
      </dgm:t>
    </dgm:pt>
    <dgm:pt modelId="{9313FB1E-5E77-4CB2-830B-5DA92FB9618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Re-gridded APP-x monthly means</a:t>
          </a:r>
          <a:endParaRPr lang="en-US" dirty="0">
            <a:solidFill>
              <a:schemeClr val="tx1"/>
            </a:solidFill>
          </a:endParaRPr>
        </a:p>
      </dgm:t>
    </dgm:pt>
    <dgm:pt modelId="{CCC75490-37BC-4820-A81B-4B67D7788C5D}" type="parTrans" cxnId="{2AFD092B-C246-485C-8926-D9FDAB5AD98B}">
      <dgm:prSet/>
      <dgm:spPr/>
      <dgm:t>
        <a:bodyPr/>
        <a:lstStyle/>
        <a:p>
          <a:endParaRPr lang="en-US"/>
        </a:p>
      </dgm:t>
    </dgm:pt>
    <dgm:pt modelId="{005155AF-2CAF-4843-8082-089EF7A9C55F}" type="sibTrans" cxnId="{2AFD092B-C246-485C-8926-D9FDAB5AD98B}">
      <dgm:prSet/>
      <dgm:spPr/>
      <dgm:t>
        <a:bodyPr/>
        <a:lstStyle/>
        <a:p>
          <a:endParaRPr lang="en-US"/>
        </a:p>
      </dgm:t>
    </dgm:pt>
    <dgm:pt modelId="{F4E2AD89-4297-4370-B08D-D88C15B3C263}" type="pres">
      <dgm:prSet presAssocID="{4A374BB8-DF72-404F-A8B6-4C203DEC1796}" presName="linearFlow" presStyleCnt="0">
        <dgm:presLayoutVars>
          <dgm:resizeHandles val="exact"/>
        </dgm:presLayoutVars>
      </dgm:prSet>
      <dgm:spPr/>
    </dgm:pt>
    <dgm:pt modelId="{8917E8D7-3053-40DD-93A9-460AF9FE220F}" type="pres">
      <dgm:prSet presAssocID="{F0203C31-5944-401C-BF7B-7A3F5B6BF3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02C3A-68D3-48F2-B2F2-DE72B24CF764}" type="pres">
      <dgm:prSet presAssocID="{2EE640A6-7A0F-4D8E-B5BC-979CBB8E87A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C28D450-ACEE-4F07-A781-70D59D945107}" type="pres">
      <dgm:prSet presAssocID="{2EE640A6-7A0F-4D8E-B5BC-979CBB8E87A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C609B39-71B9-4277-BE04-368E7D938147}" type="pres">
      <dgm:prSet presAssocID="{5A2B9F97-0F18-47A5-B24E-56F2C15902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6AFF6-2CCC-48E3-9739-E8FCEB79D4ED}" type="pres">
      <dgm:prSet presAssocID="{3B5C5138-523B-404B-8862-1DD5EEFFC51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8357E04-DC73-4A26-9676-C1EC1A9C9E95}" type="pres">
      <dgm:prSet presAssocID="{3B5C5138-523B-404B-8862-1DD5EEFFC51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F5D5C66-BBDB-445B-9CAE-01E71C9C5473}" type="pres">
      <dgm:prSet presAssocID="{9313FB1E-5E77-4CB2-830B-5DA92FB9618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FD092B-C246-485C-8926-D9FDAB5AD98B}" srcId="{4A374BB8-DF72-404F-A8B6-4C203DEC1796}" destId="{9313FB1E-5E77-4CB2-830B-5DA92FB96186}" srcOrd="2" destOrd="0" parTransId="{CCC75490-37BC-4820-A81B-4B67D7788C5D}" sibTransId="{005155AF-2CAF-4843-8082-089EF7A9C55F}"/>
    <dgm:cxn modelId="{CAFB1352-8C38-419E-94FC-A50DBD8C7CA9}" type="presOf" srcId="{2EE640A6-7A0F-4D8E-B5BC-979CBB8E87AF}" destId="{AC28D450-ACEE-4F07-A781-70D59D945107}" srcOrd="1" destOrd="0" presId="urn:microsoft.com/office/officeart/2005/8/layout/process2"/>
    <dgm:cxn modelId="{42039F67-9945-4F59-9139-130986BF88F5}" srcId="{4A374BB8-DF72-404F-A8B6-4C203DEC1796}" destId="{F0203C31-5944-401C-BF7B-7A3F5B6BF318}" srcOrd="0" destOrd="0" parTransId="{73D681CE-5C8E-4CFD-B881-3FFBA15D4FEA}" sibTransId="{2EE640A6-7A0F-4D8E-B5BC-979CBB8E87AF}"/>
    <dgm:cxn modelId="{71F7D62E-60E6-44DC-B4A1-2F406C2418F5}" type="presOf" srcId="{2EE640A6-7A0F-4D8E-B5BC-979CBB8E87AF}" destId="{14102C3A-68D3-48F2-B2F2-DE72B24CF764}" srcOrd="0" destOrd="0" presId="urn:microsoft.com/office/officeart/2005/8/layout/process2"/>
    <dgm:cxn modelId="{947A5882-BD4D-4F98-97DF-D4ADC8ACA231}" type="presOf" srcId="{9313FB1E-5E77-4CB2-830B-5DA92FB96186}" destId="{BF5D5C66-BBDB-445B-9CAE-01E71C9C5473}" srcOrd="0" destOrd="0" presId="urn:microsoft.com/office/officeart/2005/8/layout/process2"/>
    <dgm:cxn modelId="{69B93EB9-AC18-4306-A98C-5E81E6F3DB93}" srcId="{4A374BB8-DF72-404F-A8B6-4C203DEC1796}" destId="{5A2B9F97-0F18-47A5-B24E-56F2C1590252}" srcOrd="1" destOrd="0" parTransId="{047A3EF4-4A52-4568-BAC6-20D59788374E}" sibTransId="{3B5C5138-523B-404B-8862-1DD5EEFFC516}"/>
    <dgm:cxn modelId="{90D03351-C01A-4376-A8D0-DACE5FC36CB7}" type="presOf" srcId="{F0203C31-5944-401C-BF7B-7A3F5B6BF318}" destId="{8917E8D7-3053-40DD-93A9-460AF9FE220F}" srcOrd="0" destOrd="0" presId="urn:microsoft.com/office/officeart/2005/8/layout/process2"/>
    <dgm:cxn modelId="{3B7DBF04-CE56-4950-9949-2EAB80FA2882}" type="presOf" srcId="{3B5C5138-523B-404B-8862-1DD5EEFFC516}" destId="{E4B6AFF6-2CCC-48E3-9739-E8FCEB79D4ED}" srcOrd="0" destOrd="0" presId="urn:microsoft.com/office/officeart/2005/8/layout/process2"/>
    <dgm:cxn modelId="{67DAA2A6-5AA2-41EA-917D-1E209D169BE3}" type="presOf" srcId="{4A374BB8-DF72-404F-A8B6-4C203DEC1796}" destId="{F4E2AD89-4297-4370-B08D-D88C15B3C263}" srcOrd="0" destOrd="0" presId="urn:microsoft.com/office/officeart/2005/8/layout/process2"/>
    <dgm:cxn modelId="{EA07A3F5-FD29-4B60-89D4-CDAE4B5E24B4}" type="presOf" srcId="{3B5C5138-523B-404B-8862-1DD5EEFFC516}" destId="{28357E04-DC73-4A26-9676-C1EC1A9C9E95}" srcOrd="1" destOrd="0" presId="urn:microsoft.com/office/officeart/2005/8/layout/process2"/>
    <dgm:cxn modelId="{3F12197A-8321-4C03-93AC-FB8E46A7D88B}" type="presOf" srcId="{5A2B9F97-0F18-47A5-B24E-56F2C1590252}" destId="{7C609B39-71B9-4277-BE04-368E7D938147}" srcOrd="0" destOrd="0" presId="urn:microsoft.com/office/officeart/2005/8/layout/process2"/>
    <dgm:cxn modelId="{53DDA882-8C43-4D74-B3A2-9EAE5BDF5EDD}" type="presParOf" srcId="{F4E2AD89-4297-4370-B08D-D88C15B3C263}" destId="{8917E8D7-3053-40DD-93A9-460AF9FE220F}" srcOrd="0" destOrd="0" presId="urn:microsoft.com/office/officeart/2005/8/layout/process2"/>
    <dgm:cxn modelId="{CAB8FE50-EE34-4FDF-B880-920A469C9EF6}" type="presParOf" srcId="{F4E2AD89-4297-4370-B08D-D88C15B3C263}" destId="{14102C3A-68D3-48F2-B2F2-DE72B24CF764}" srcOrd="1" destOrd="0" presId="urn:microsoft.com/office/officeart/2005/8/layout/process2"/>
    <dgm:cxn modelId="{6EDC8603-C191-467E-B11D-ABD103B9D10D}" type="presParOf" srcId="{14102C3A-68D3-48F2-B2F2-DE72B24CF764}" destId="{AC28D450-ACEE-4F07-A781-70D59D945107}" srcOrd="0" destOrd="0" presId="urn:microsoft.com/office/officeart/2005/8/layout/process2"/>
    <dgm:cxn modelId="{6090B322-6474-4C7C-A636-4789E2511238}" type="presParOf" srcId="{F4E2AD89-4297-4370-B08D-D88C15B3C263}" destId="{7C609B39-71B9-4277-BE04-368E7D938147}" srcOrd="2" destOrd="0" presId="urn:microsoft.com/office/officeart/2005/8/layout/process2"/>
    <dgm:cxn modelId="{35728288-94CB-4E5A-8BFE-9E2ED2F1CC5F}" type="presParOf" srcId="{F4E2AD89-4297-4370-B08D-D88C15B3C263}" destId="{E4B6AFF6-2CCC-48E3-9739-E8FCEB79D4ED}" srcOrd="3" destOrd="0" presId="urn:microsoft.com/office/officeart/2005/8/layout/process2"/>
    <dgm:cxn modelId="{8A9A6F54-63B8-4308-808D-921A4BA1BCB4}" type="presParOf" srcId="{E4B6AFF6-2CCC-48E3-9739-E8FCEB79D4ED}" destId="{28357E04-DC73-4A26-9676-C1EC1A9C9E95}" srcOrd="0" destOrd="0" presId="urn:microsoft.com/office/officeart/2005/8/layout/process2"/>
    <dgm:cxn modelId="{6A885187-E5EB-41D9-A068-F4E4BC5822E8}" type="presParOf" srcId="{F4E2AD89-4297-4370-B08D-D88C15B3C263}" destId="{BF5D5C66-BBDB-445B-9CAE-01E71C9C547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D286-A47F-462C-9F27-1D364B0DFC3D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AD7D6-2F6D-4385-9D94-F3E5D623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0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D7D6-2F6D-4385-9D94-F3E5D623B7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5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FA20-DF19-4A66-9EE2-BA85B776E0D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30E0-5624-49F4-B6F3-9865E5558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FA20-DF19-4A66-9EE2-BA85B776E0D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30E0-5624-49F4-B6F3-9865E5558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FA20-DF19-4A66-9EE2-BA85B776E0D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30E0-5624-49F4-B6F3-9865E5558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FA20-DF19-4A66-9EE2-BA85B776E0D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30E0-5624-49F4-B6F3-9865E5558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FA20-DF19-4A66-9EE2-BA85B776E0D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30E0-5624-49F4-B6F3-9865E5558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FA20-DF19-4A66-9EE2-BA85B776E0D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30E0-5624-49F4-B6F3-9865E5558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FA20-DF19-4A66-9EE2-BA85B776E0D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30E0-5624-49F4-B6F3-9865E5558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FA20-DF19-4A66-9EE2-BA85B776E0D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30E0-5624-49F4-B6F3-9865E5558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FA20-DF19-4A66-9EE2-BA85B776E0D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30E0-5624-49F4-B6F3-9865E5558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FA20-DF19-4A66-9EE2-BA85B776E0D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30E0-5624-49F4-B6F3-9865E5558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FA20-DF19-4A66-9EE2-BA85B776E0D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30E0-5624-49F4-B6F3-9865E5558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EFA20-DF19-4A66-9EE2-BA85B776E0D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330E0-5624-49F4-B6F3-9865E5558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18" Type="http://schemas.microsoft.com/office/2007/relationships/diagramDrawing" Target="../diagrams/drawing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17" Type="http://schemas.openxmlformats.org/officeDocument/2006/relationships/diagramColors" Target="../diagrams/colors3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chemeClr val="tx2"/>
                </a:solidFill>
              </a:rPr>
              <a:t>Significance of Wintertime Cloud Cover on Arctic Sea Ice Variability</a:t>
            </a:r>
          </a:p>
          <a:p>
            <a:pPr algn="ctr"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1800" dirty="0" smtClean="0"/>
              <a:t>Aaron </a:t>
            </a:r>
            <a:r>
              <a:rPr lang="en-US" sz="1800" dirty="0" err="1" smtClean="0"/>
              <a:t>Letterly</a:t>
            </a:r>
            <a:r>
              <a:rPr lang="en-US" sz="1800" dirty="0" smtClean="0"/>
              <a:t> (CIMSS), Jeff Key (NOAA/NESDIS)</a:t>
            </a:r>
          </a:p>
          <a:p>
            <a:pPr algn="ctr">
              <a:buNone/>
            </a:pPr>
            <a:endParaRPr lang="en-US" sz="4000" dirty="0" smtClean="0">
              <a:solidFill>
                <a:schemeClr val="tx2"/>
              </a:solidFill>
            </a:endParaRPr>
          </a:p>
        </p:txBody>
      </p:sp>
      <p:pic>
        <p:nvPicPr>
          <p:cNvPr id="5" name="Picture 4" descr="cimss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0"/>
            <a:ext cx="1314450" cy="952500"/>
          </a:xfrm>
          <a:prstGeom prst="rect">
            <a:avLst/>
          </a:prstGeom>
        </p:spPr>
      </p:pic>
      <p:pic>
        <p:nvPicPr>
          <p:cNvPr id="6" name="Picture 5" descr="uw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6000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667000" y="1066800"/>
            <a:ext cx="1905000" cy="556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5" name="Picture 4" descr="cimss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0"/>
            <a:ext cx="1314450" cy="952500"/>
          </a:xfrm>
          <a:prstGeom prst="rect">
            <a:avLst/>
          </a:prstGeom>
        </p:spPr>
      </p:pic>
      <p:pic>
        <p:nvPicPr>
          <p:cNvPr id="6" name="Picture 5" descr="uw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600075" cy="952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81400" y="28194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763000" y="1143000"/>
            <a:ext cx="381000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icegrowth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963131"/>
            <a:ext cx="4038600" cy="38001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endParaRPr lang="en-US" sz="2600" dirty="0" smtClean="0"/>
          </a:p>
          <a:p>
            <a:pPr indent="0"/>
            <a:r>
              <a:rPr lang="en-US" sz="2600" dirty="0" smtClean="0"/>
              <a:t> Does anomalous cloud forcing have an appreciable effect on ice growth?</a:t>
            </a:r>
          </a:p>
          <a:p>
            <a:pPr indent="0"/>
            <a:endParaRPr lang="en-US" sz="2600" dirty="0" smtClean="0"/>
          </a:p>
          <a:p>
            <a:pPr indent="0"/>
            <a:endParaRPr lang="en-US" sz="2600" dirty="0" smtClean="0"/>
          </a:p>
          <a:p>
            <a:pPr indent="0"/>
            <a:r>
              <a:rPr lang="en-US" sz="2600" dirty="0" smtClean="0"/>
              <a:t> Use models to estimate theoretical ice growth from specific years</a:t>
            </a:r>
          </a:p>
          <a:p>
            <a:pPr algn="ctr"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4000" dirty="0" smtClean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5791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 thickness changes due to LWCF anomaly,  2013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628900" y="1066800"/>
            <a:ext cx="1905000" cy="556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5" name="Picture 4" descr="cimss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0"/>
            <a:ext cx="1314450" cy="952500"/>
          </a:xfrm>
          <a:prstGeom prst="rect">
            <a:avLst/>
          </a:prstGeom>
        </p:spPr>
      </p:pic>
      <p:pic>
        <p:nvPicPr>
          <p:cNvPr id="6" name="Picture 5" descr="uw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600075" cy="952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81400" y="28194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763000" y="1143000"/>
            <a:ext cx="381000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715000" y="1737518"/>
            <a:ext cx="365760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sz="2600" dirty="0" smtClean="0"/>
          </a:p>
          <a:p>
            <a:pPr indent="0"/>
            <a:r>
              <a:rPr lang="en-US" sz="2600" dirty="0" smtClean="0"/>
              <a:t> Areal correlations appear significant</a:t>
            </a:r>
          </a:p>
          <a:p>
            <a:pPr indent="0"/>
            <a:endParaRPr lang="en-US" sz="2600" dirty="0" smtClean="0"/>
          </a:p>
          <a:p>
            <a:pPr indent="0"/>
            <a:endParaRPr lang="en-US" sz="2600" dirty="0" smtClean="0"/>
          </a:p>
          <a:p>
            <a:pPr indent="0"/>
            <a:r>
              <a:rPr lang="en-US" sz="2600" dirty="0" smtClean="0"/>
              <a:t> Marginal ice areas are strongly affected</a:t>
            </a:r>
          </a:p>
          <a:p>
            <a:pPr algn="ctr"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4000" dirty="0" smtClean="0">
              <a:solidFill>
                <a:schemeClr val="tx2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8" y="1143000"/>
            <a:ext cx="5706593" cy="5542710"/>
          </a:xfrm>
        </p:spPr>
      </p:pic>
    </p:spTree>
    <p:extLst>
      <p:ext uri="{BB962C8B-B14F-4D97-AF65-F5344CB8AC3E}">
        <p14:creationId xmlns:p14="http://schemas.microsoft.com/office/powerpoint/2010/main" val="30282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52578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endParaRPr lang="en-US" sz="3200" dirty="0" smtClean="0"/>
          </a:p>
        </p:txBody>
      </p:sp>
      <p:pic>
        <p:nvPicPr>
          <p:cNvPr id="5" name="Picture 4" descr="cims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0" y="0"/>
            <a:ext cx="1314450" cy="952500"/>
          </a:xfrm>
          <a:prstGeom prst="rect">
            <a:avLst/>
          </a:prstGeom>
        </p:spPr>
      </p:pic>
      <p:pic>
        <p:nvPicPr>
          <p:cNvPr id="6" name="Picture 5" descr="u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0"/>
            <a:ext cx="600075" cy="952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8991600" cy="4114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7646" y="1770864"/>
            <a:ext cx="7796569" cy="4858536"/>
          </a:xfrm>
        </p:spPr>
        <p:txBody>
          <a:bodyPr/>
          <a:lstStyle/>
          <a:p>
            <a:endParaRPr lang="en-US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Beaufort Sea, lagged correlation timeseries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-5400000">
            <a:off x="6324600" y="1219200"/>
            <a:ext cx="228600" cy="2819400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2135272"/>
            <a:ext cx="3305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2000-2013 correlation:  -.56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sz="3200" dirty="0" smtClean="0"/>
          </a:p>
          <a:p>
            <a:pPr marL="800100" indent="-457200"/>
            <a:r>
              <a:rPr lang="en-US" sz="3200" dirty="0" smtClean="0"/>
              <a:t>LW cloud forcing </a:t>
            </a:r>
            <a:r>
              <a:rPr lang="en-US" sz="3200" b="1" dirty="0" smtClean="0">
                <a:solidFill>
                  <a:schemeClr val="tx2"/>
                </a:solidFill>
              </a:rPr>
              <a:t>can </a:t>
            </a:r>
            <a:r>
              <a:rPr lang="en-US" sz="3200" b="1" dirty="0" err="1" smtClean="0">
                <a:solidFill>
                  <a:schemeClr val="tx2"/>
                </a:solidFill>
              </a:rPr>
              <a:t>contriubte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/>
              <a:t>to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/>
              <a:t>significant thermodynamic forcing on thin sea ice</a:t>
            </a:r>
          </a:p>
          <a:p>
            <a:pPr indent="0">
              <a:buNone/>
            </a:pPr>
            <a:endParaRPr lang="en-US" sz="3200" dirty="0" smtClean="0"/>
          </a:p>
          <a:p>
            <a:pPr marL="800100" indent="-457200"/>
            <a:r>
              <a:rPr lang="en-US" sz="3200" dirty="0" smtClean="0"/>
              <a:t>LW cloud forcing can be a reasonable </a:t>
            </a:r>
            <a:r>
              <a:rPr lang="en-US" sz="3200" b="1" dirty="0" smtClean="0">
                <a:solidFill>
                  <a:schemeClr val="tx2"/>
                </a:solidFill>
              </a:rPr>
              <a:t>predictor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/>
              <a:t>of future, marginal sea ice concentration</a:t>
            </a:r>
          </a:p>
        </p:txBody>
      </p:sp>
      <p:pic>
        <p:nvPicPr>
          <p:cNvPr id="5" name="Picture 4" descr="cimss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0"/>
            <a:ext cx="1314450" cy="952500"/>
          </a:xfrm>
          <a:prstGeom prst="rect">
            <a:avLst/>
          </a:prstGeom>
        </p:spPr>
      </p:pic>
      <p:pic>
        <p:nvPicPr>
          <p:cNvPr id="6" name="Picture 5" descr="uw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600075" cy="952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38400" y="3505200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685800">
              <a:buAutoNum type="arabicPeriod"/>
            </a:pPr>
            <a:r>
              <a:rPr lang="en-US" sz="1600" dirty="0" err="1" smtClean="0"/>
              <a:t>Pithan</a:t>
            </a:r>
            <a:r>
              <a:rPr lang="en-US" sz="1600" dirty="0" smtClean="0"/>
              <a:t>, F., and T. </a:t>
            </a:r>
            <a:r>
              <a:rPr lang="en-US" sz="1600" dirty="0" err="1" smtClean="0"/>
              <a:t>Mauritsen</a:t>
            </a:r>
            <a:r>
              <a:rPr lang="en-US" sz="1600" dirty="0" smtClean="0"/>
              <a:t>, 2014: Arctic Amplification dominated by temperature feedbacks in contemporary climate models. </a:t>
            </a:r>
            <a:r>
              <a:rPr lang="en-US" sz="1600" i="1" dirty="0" smtClean="0"/>
              <a:t> Nature </a:t>
            </a:r>
            <a:r>
              <a:rPr lang="en-US" sz="1600" i="1" dirty="0" err="1" smtClean="0"/>
              <a:t>Geoscience</a:t>
            </a:r>
            <a:r>
              <a:rPr lang="en-US" sz="1600" dirty="0" smtClean="0"/>
              <a:t>, 7, 181-184, </a:t>
            </a:r>
            <a:r>
              <a:rPr lang="en-US" sz="1600" dirty="0" err="1" smtClean="0"/>
              <a:t>doi</a:t>
            </a:r>
            <a:r>
              <a:rPr lang="en-US" sz="1600" dirty="0" smtClean="0"/>
              <a:t>: 10.1038/NGEO2071.</a:t>
            </a:r>
          </a:p>
          <a:p>
            <a:pPr marL="685800">
              <a:buFont typeface="Arial" pitchFamily="34" charset="0"/>
              <a:buAutoNum type="arabicPeriod"/>
            </a:pPr>
            <a:r>
              <a:rPr lang="en-US" sz="1600" dirty="0" smtClean="0"/>
              <a:t>Liu, Y., and J. Key, 2014: Less Winter Cloud Aids Summer 2013 Arctic Sea Ice Return from 2012 Minimum. </a:t>
            </a:r>
            <a:r>
              <a:rPr lang="en-US" sz="1600" i="1" dirty="0" smtClean="0"/>
              <a:t>Environmental Research Letters</a:t>
            </a:r>
            <a:r>
              <a:rPr lang="en-US" sz="1600" dirty="0" smtClean="0"/>
              <a:t>, 4, </a:t>
            </a:r>
            <a:r>
              <a:rPr lang="en-US" sz="1600" dirty="0" err="1" smtClean="0"/>
              <a:t>doi</a:t>
            </a:r>
            <a:r>
              <a:rPr lang="en-US" sz="1600" dirty="0" smtClean="0"/>
              <a:t>: 10.1088/1748-9326/9/4/044002.</a:t>
            </a:r>
            <a:endParaRPr lang="en-US" sz="1600" baseline="30000" dirty="0" smtClean="0"/>
          </a:p>
          <a:p>
            <a:pPr algn="ctr">
              <a:buNone/>
            </a:pPr>
            <a:endParaRPr lang="en-US" sz="4000" dirty="0" smtClean="0">
              <a:solidFill>
                <a:schemeClr val="tx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imss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0"/>
            <a:ext cx="1314450" cy="952500"/>
          </a:xfrm>
          <a:prstGeom prst="rect">
            <a:avLst/>
          </a:prstGeom>
        </p:spPr>
      </p:pic>
      <p:pic>
        <p:nvPicPr>
          <p:cNvPr id="6" name="Picture 5" descr="uw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6000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rctic feedback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43200" y="1143000"/>
            <a:ext cx="8642714" cy="5438686"/>
          </a:xfrm>
        </p:spPr>
      </p:pic>
      <p:sp>
        <p:nvSpPr>
          <p:cNvPr id="19" name="Rectangle 18"/>
          <p:cNvSpPr/>
          <p:nvPr/>
        </p:nvSpPr>
        <p:spPr>
          <a:xfrm>
            <a:off x="2667000" y="1066800"/>
            <a:ext cx="1905000" cy="556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Project Introduction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endParaRPr lang="en-US" sz="2600" dirty="0" smtClean="0"/>
          </a:p>
          <a:p>
            <a:pPr indent="0"/>
            <a:r>
              <a:rPr lang="en-US" sz="2600" dirty="0" smtClean="0"/>
              <a:t> Cloud forcing: difference in radiative components of an energy budget between clear-sky and all-sky conditions</a:t>
            </a:r>
          </a:p>
          <a:p>
            <a:pPr indent="0">
              <a:buNone/>
            </a:pPr>
            <a:endParaRPr lang="en-US" sz="2600" dirty="0" smtClean="0"/>
          </a:p>
          <a:p>
            <a:pPr indent="0">
              <a:buNone/>
            </a:pPr>
            <a:endParaRPr lang="en-US" sz="2600" dirty="0" smtClean="0"/>
          </a:p>
          <a:p>
            <a:pPr indent="0"/>
            <a:r>
              <a:rPr lang="en-US" sz="2600" dirty="0" smtClean="0"/>
              <a:t> Future effect of cloud forcing over the arctic is uncertain</a:t>
            </a:r>
          </a:p>
          <a:p>
            <a:pPr indent="0">
              <a:buNone/>
            </a:pPr>
            <a:endParaRPr lang="en-US" sz="2000" dirty="0" smtClean="0"/>
          </a:p>
          <a:p>
            <a:pPr algn="ctr"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4000" dirty="0" smtClean="0">
              <a:solidFill>
                <a:schemeClr val="tx2"/>
              </a:solidFill>
            </a:endParaRPr>
          </a:p>
        </p:txBody>
      </p:sp>
      <p:pic>
        <p:nvPicPr>
          <p:cNvPr id="5" name="Picture 4" descr="cims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0" y="0"/>
            <a:ext cx="1314450" cy="952500"/>
          </a:xfrm>
          <a:prstGeom prst="rect">
            <a:avLst/>
          </a:prstGeom>
        </p:spPr>
      </p:pic>
      <p:pic>
        <p:nvPicPr>
          <p:cNvPr id="6" name="Picture 5" descr="u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0"/>
            <a:ext cx="600075" cy="952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5000" y="58674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80-year simulation, CMIPP </a:t>
            </a:r>
            <a:r>
              <a:rPr lang="en-US" sz="1200" dirty="0" err="1" smtClean="0"/>
              <a:t>Intermodel</a:t>
            </a:r>
            <a:r>
              <a:rPr lang="en-US" sz="1200" dirty="0" smtClean="0"/>
              <a:t> Spread</a:t>
            </a:r>
            <a:r>
              <a:rPr lang="en-US" sz="1200" baseline="30000" dirty="0" smtClean="0"/>
              <a:t>1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581400" y="28194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763000" y="1143000"/>
            <a:ext cx="381000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jeffpaper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944987"/>
            <a:ext cx="4212209" cy="5836813"/>
          </a:xfrm>
        </p:spPr>
      </p:pic>
      <p:sp>
        <p:nvSpPr>
          <p:cNvPr id="13" name="Rectangle 12"/>
          <p:cNvSpPr/>
          <p:nvPr/>
        </p:nvSpPr>
        <p:spPr>
          <a:xfrm>
            <a:off x="3886200" y="990600"/>
            <a:ext cx="8382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ims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0" y="0"/>
            <a:ext cx="1314450" cy="952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0"/>
            <a:ext cx="600075" cy="952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990600"/>
            <a:ext cx="457200" cy="662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396335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a) MERRA surface cloud forcing anomaly, January 2012</a:t>
            </a:r>
          </a:p>
          <a:p>
            <a:r>
              <a:rPr lang="en-US" sz="1200" dirty="0" smtClean="0"/>
              <a:t>b) Cryosat-2 ice thickness difference, December 2012- March 2013 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962400" y="1524000"/>
            <a:ext cx="4953000" cy="4525963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endParaRPr lang="en-US" sz="2600" dirty="0" smtClean="0"/>
          </a:p>
          <a:p>
            <a:pPr indent="0"/>
            <a:r>
              <a:rPr lang="en-US" sz="2600" dirty="0" smtClean="0"/>
              <a:t> Could clouds be responsible for abrupt swings in ice area/concentration?</a:t>
            </a:r>
          </a:p>
          <a:p>
            <a:pPr indent="0">
              <a:buNone/>
            </a:pPr>
            <a:endParaRPr lang="en-US" sz="2600" dirty="0" smtClean="0"/>
          </a:p>
          <a:p>
            <a:pPr indent="0">
              <a:buNone/>
            </a:pPr>
            <a:endParaRPr lang="en-US" sz="2600" dirty="0" smtClean="0"/>
          </a:p>
          <a:p>
            <a:pPr indent="0">
              <a:buNone/>
            </a:pPr>
            <a:endParaRPr lang="en-US" sz="2600" dirty="0" smtClean="0"/>
          </a:p>
          <a:p>
            <a:pPr indent="0"/>
            <a:r>
              <a:rPr lang="en-US" sz="2600" dirty="0" smtClean="0"/>
              <a:t> Do clouds have an instantaneous effect on sea ice, or is it “buried” in the energy budget?</a:t>
            </a:r>
          </a:p>
          <a:p>
            <a:pPr algn="ctr">
              <a:buNone/>
            </a:pPr>
            <a:endParaRPr lang="en-US" sz="26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26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2600" dirty="0" smtClean="0">
              <a:solidFill>
                <a:schemeClr val="tx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r>
              <a:rPr lang="en-US" sz="3200" dirty="0" smtClean="0"/>
              <a:t>1.Determine cloud </a:t>
            </a:r>
            <a:r>
              <a:rPr lang="en-US" sz="3200" dirty="0" err="1" smtClean="0"/>
              <a:t>forcing’s</a:t>
            </a:r>
            <a:r>
              <a:rPr lang="en-US" sz="3200" dirty="0" smtClean="0"/>
              <a:t> role as an energetic  </a:t>
            </a:r>
            <a:r>
              <a:rPr lang="en-US" sz="3200" b="1" dirty="0" smtClean="0">
                <a:solidFill>
                  <a:schemeClr val="accent1"/>
                </a:solidFill>
              </a:rPr>
              <a:t>contributor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smtClean="0"/>
              <a:t>to ice variability</a:t>
            </a:r>
          </a:p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r>
              <a:rPr lang="en-US" sz="3200" dirty="0" smtClean="0"/>
              <a:t>2.Assess cloud </a:t>
            </a:r>
            <a:r>
              <a:rPr lang="en-US" sz="3200" dirty="0" err="1" smtClean="0"/>
              <a:t>forcing’s</a:t>
            </a:r>
            <a:r>
              <a:rPr lang="en-US" sz="3200" dirty="0" smtClean="0"/>
              <a:t> ability to </a:t>
            </a:r>
            <a:r>
              <a:rPr lang="en-US" sz="3200" b="1" dirty="0" smtClean="0">
                <a:solidFill>
                  <a:schemeClr val="accent1"/>
                </a:solidFill>
              </a:rPr>
              <a:t>predict</a:t>
            </a:r>
            <a:r>
              <a:rPr lang="en-US" sz="3200" dirty="0" smtClean="0"/>
              <a:t> future anomalous ice conditions</a:t>
            </a:r>
          </a:p>
        </p:txBody>
      </p:sp>
      <p:pic>
        <p:nvPicPr>
          <p:cNvPr id="5" name="Picture 4" descr="cimss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0"/>
            <a:ext cx="1314450" cy="952500"/>
          </a:xfrm>
          <a:prstGeom prst="rect">
            <a:avLst/>
          </a:prstGeom>
        </p:spPr>
      </p:pic>
      <p:pic>
        <p:nvPicPr>
          <p:cNvPr id="6" name="Picture 5" descr="uw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600075" cy="952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38400" y="3505200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5943600" y="1066800"/>
          <a:ext cx="4038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Data and Methods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1752600" y="1066800"/>
          <a:ext cx="5791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cimss-logo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9550" y="0"/>
            <a:ext cx="1314450" cy="952500"/>
          </a:xfrm>
          <a:prstGeom prst="rect">
            <a:avLst/>
          </a:prstGeom>
        </p:spPr>
      </p:pic>
      <p:pic>
        <p:nvPicPr>
          <p:cNvPr id="6" name="Picture 5" descr="uw logo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400" y="0"/>
            <a:ext cx="600075" cy="952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38400" y="3505200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/>
        </p:nvGraphicFramePr>
        <p:xfrm>
          <a:off x="-2057400" y="1066800"/>
          <a:ext cx="6705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4" name="Left-Right Arrow 13"/>
          <p:cNvSpPr/>
          <p:nvPr/>
        </p:nvSpPr>
        <p:spPr>
          <a:xfrm>
            <a:off x="2438400" y="4876800"/>
            <a:ext cx="10668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5791200" y="4876800"/>
            <a:ext cx="10668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5867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Intercomparison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cloud forcing annual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43200" y="1905000"/>
            <a:ext cx="6172200" cy="4095655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Cloud Contribution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066800"/>
            <a:ext cx="2514600" cy="525780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endParaRPr lang="en-US" sz="3200" dirty="0" smtClean="0"/>
          </a:p>
          <a:p>
            <a:pPr indent="0"/>
            <a:r>
              <a:rPr lang="en-US" sz="2600" dirty="0" smtClean="0"/>
              <a:t> </a:t>
            </a:r>
            <a:r>
              <a:rPr lang="en-US" sz="2600" dirty="0" err="1" smtClean="0"/>
              <a:t>Longwave</a:t>
            </a:r>
            <a:r>
              <a:rPr lang="en-US" sz="2600" dirty="0" smtClean="0"/>
              <a:t> cloud forcing is prominent in the arctic energy budget</a:t>
            </a:r>
          </a:p>
          <a:p>
            <a:pPr indent="0"/>
            <a:endParaRPr lang="en-US" sz="2600" dirty="0" smtClean="0"/>
          </a:p>
          <a:p>
            <a:pPr indent="0"/>
            <a:r>
              <a:rPr lang="en-US" sz="2600" dirty="0" smtClean="0"/>
              <a:t>Annually maintains a surface warming effect of 35 W/m</a:t>
            </a:r>
            <a:r>
              <a:rPr lang="en-US" sz="2600" baseline="30000" dirty="0" smtClean="0"/>
              <a:t>2</a:t>
            </a:r>
            <a:endParaRPr lang="en-US" sz="2600" dirty="0" smtClean="0"/>
          </a:p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endParaRPr lang="en-US" sz="3200" dirty="0" smtClean="0"/>
          </a:p>
        </p:txBody>
      </p:sp>
      <p:pic>
        <p:nvPicPr>
          <p:cNvPr id="5" name="Picture 4" descr="cims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0" y="0"/>
            <a:ext cx="1314450" cy="952500"/>
          </a:xfrm>
          <a:prstGeom prst="rect">
            <a:avLst/>
          </a:prstGeom>
        </p:spPr>
      </p:pic>
      <p:pic>
        <p:nvPicPr>
          <p:cNvPr id="6" name="Picture 5" descr="u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0"/>
            <a:ext cx="600075" cy="95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91400" y="609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Beaufort Sea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odel contribution(2)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918218"/>
            <a:ext cx="6019800" cy="5939782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Modeled Contribution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134100" y="1524000"/>
            <a:ext cx="3009900" cy="4724400"/>
          </a:xfrm>
        </p:spPr>
        <p:txBody>
          <a:bodyPr>
            <a:normAutofit/>
          </a:bodyPr>
          <a:lstStyle/>
          <a:p>
            <a:pPr indent="0"/>
            <a:endParaRPr lang="en-US" sz="2400" dirty="0" smtClean="0"/>
          </a:p>
          <a:p>
            <a:pPr indent="0"/>
            <a:r>
              <a:rPr lang="en-US" sz="2400" dirty="0" smtClean="0"/>
              <a:t>ERA-Interim Reanalysis Output</a:t>
            </a:r>
          </a:p>
          <a:p>
            <a:pPr indent="0"/>
            <a:endParaRPr lang="en-US" sz="2400" dirty="0" smtClean="0"/>
          </a:p>
          <a:p>
            <a:pPr indent="0"/>
            <a:r>
              <a:rPr lang="en-US" sz="2400" dirty="0" smtClean="0"/>
              <a:t> Surface </a:t>
            </a:r>
            <a:r>
              <a:rPr lang="en-US" sz="2400" dirty="0" err="1" smtClean="0"/>
              <a:t>longwave</a:t>
            </a:r>
            <a:r>
              <a:rPr lang="en-US" sz="2400" dirty="0" smtClean="0"/>
              <a:t> cloud forcing anomaly, monthly mean, January 1982</a:t>
            </a:r>
          </a:p>
        </p:txBody>
      </p:sp>
      <p:pic>
        <p:nvPicPr>
          <p:cNvPr id="5" name="Picture 4" descr="cims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0" y="0"/>
            <a:ext cx="1314450" cy="952500"/>
          </a:xfrm>
          <a:prstGeom prst="rect">
            <a:avLst/>
          </a:prstGeom>
        </p:spPr>
      </p:pic>
      <p:pic>
        <p:nvPicPr>
          <p:cNvPr id="6" name="Picture 5" descr="u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0"/>
            <a:ext cx="6000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ppx contribu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05952"/>
            <a:ext cx="6019800" cy="59520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Remotely-Sensed Contribution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134100" y="1524000"/>
            <a:ext cx="3009900" cy="4724400"/>
          </a:xfrm>
        </p:spPr>
        <p:txBody>
          <a:bodyPr>
            <a:normAutofit/>
          </a:bodyPr>
          <a:lstStyle/>
          <a:p>
            <a:pPr indent="0"/>
            <a:endParaRPr lang="en-US" sz="2400" dirty="0" smtClean="0"/>
          </a:p>
          <a:p>
            <a:pPr indent="0"/>
            <a:r>
              <a:rPr lang="en-US" sz="2400" dirty="0" smtClean="0"/>
              <a:t>APP-x 0400 Monthly Mean Product</a:t>
            </a:r>
          </a:p>
          <a:p>
            <a:pPr indent="0"/>
            <a:endParaRPr lang="en-US" sz="2400" dirty="0" smtClean="0"/>
          </a:p>
          <a:p>
            <a:pPr indent="0"/>
            <a:r>
              <a:rPr lang="en-US" sz="2400" dirty="0" smtClean="0"/>
              <a:t> Surface </a:t>
            </a:r>
            <a:r>
              <a:rPr lang="en-US" sz="2400" dirty="0" err="1" smtClean="0"/>
              <a:t>longwave</a:t>
            </a:r>
            <a:r>
              <a:rPr lang="en-US" sz="2400" dirty="0" smtClean="0"/>
              <a:t> cloud forcing anomaly, January 1982</a:t>
            </a:r>
          </a:p>
        </p:txBody>
      </p:sp>
      <p:pic>
        <p:nvPicPr>
          <p:cNvPr id="5" name="Picture 4" descr="cims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0" y="0"/>
            <a:ext cx="1314450" cy="952500"/>
          </a:xfrm>
          <a:prstGeom prst="rect">
            <a:avLst/>
          </a:prstGeom>
        </p:spPr>
      </p:pic>
      <p:pic>
        <p:nvPicPr>
          <p:cNvPr id="6" name="Picture 5" descr="u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0"/>
            <a:ext cx="600075" cy="9525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Intercomparison</a:t>
            </a:r>
            <a:endParaRPr lang="en-US" dirty="0"/>
          </a:p>
        </p:txBody>
      </p:sp>
      <p:pic>
        <p:nvPicPr>
          <p:cNvPr id="9" name="Content Placeholder 8" descr="differenc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1" y="990600"/>
            <a:ext cx="6019799" cy="5867400"/>
          </a:xfrm>
        </p:spPr>
      </p:pic>
      <p:pic>
        <p:nvPicPr>
          <p:cNvPr id="5" name="Picture 4" descr="cims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0" y="0"/>
            <a:ext cx="1314450" cy="952500"/>
          </a:xfrm>
          <a:prstGeom prst="rect">
            <a:avLst/>
          </a:prstGeom>
        </p:spPr>
      </p:pic>
      <p:pic>
        <p:nvPicPr>
          <p:cNvPr id="6" name="Picture 5" descr="u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0"/>
            <a:ext cx="600075" cy="952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24600" y="914400"/>
            <a:ext cx="2819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/>
            <a:endParaRPr lang="en-US" sz="2400" dirty="0" smtClean="0"/>
          </a:p>
          <a:p>
            <a:pPr indent="0"/>
            <a:endParaRPr lang="en-US" sz="2400" dirty="0" smtClean="0"/>
          </a:p>
          <a:p>
            <a:pPr indent="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Blue </a:t>
            </a:r>
            <a:r>
              <a:rPr lang="en-US" sz="2400" dirty="0" smtClean="0"/>
              <a:t>pixels: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stronger negative APP-x cloud forcing</a:t>
            </a:r>
          </a:p>
          <a:p>
            <a:pPr indent="0"/>
            <a:endParaRPr lang="en-US" sz="2400" dirty="0" smtClean="0"/>
          </a:p>
          <a:p>
            <a:pPr indent="0"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Red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pixels: stronger positive APP-x cloud forcing</a:t>
            </a:r>
          </a:p>
          <a:p>
            <a:pPr indent="0">
              <a:buFont typeface="Arial" pitchFamily="34" charset="0"/>
              <a:buChar char="•"/>
            </a:pPr>
            <a:endParaRPr lang="en-US" sz="2400" dirty="0" smtClean="0"/>
          </a:p>
          <a:p>
            <a:pPr indent="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3"/>
                </a:solidFill>
              </a:rPr>
              <a:t>Green </a:t>
            </a:r>
            <a:r>
              <a:rPr lang="en-US" sz="2400" dirty="0" smtClean="0"/>
              <a:t>pixels: small differences between methods</a:t>
            </a:r>
          </a:p>
          <a:p>
            <a:pPr indent="0">
              <a:buFont typeface="Arial" pitchFamily="34" charset="0"/>
              <a:buChar char="•"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indent="0">
              <a:buFont typeface="Arial" pitchFamily="34" charset="0"/>
              <a:buChar char="•"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indent="0">
              <a:buFont typeface="Arial" pitchFamily="34" charset="0"/>
              <a:buChar char="•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indent="0">
              <a:buFont typeface="Arial" pitchFamily="34" charset="0"/>
              <a:buChar char="•"/>
            </a:pPr>
            <a:endParaRPr lang="en-US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407</Words>
  <Application>Microsoft Office PowerPoint</Application>
  <PresentationFormat>On-screen Show (4:3)</PresentationFormat>
  <Paragraphs>114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Project Introduction </vt:lpstr>
      <vt:lpstr>Motivation</vt:lpstr>
      <vt:lpstr>Goals</vt:lpstr>
      <vt:lpstr>Data and Methods</vt:lpstr>
      <vt:lpstr>Cloud Contribution</vt:lpstr>
      <vt:lpstr>Modeled Contribution</vt:lpstr>
      <vt:lpstr>Remotely-Sensed Contribution</vt:lpstr>
      <vt:lpstr>Intercomparison</vt:lpstr>
      <vt:lpstr>Analysis</vt:lpstr>
      <vt:lpstr>Analysis</vt:lpstr>
      <vt:lpstr>Prediction</vt:lpstr>
      <vt:lpstr>Conclusions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A. Letterly</dc:creator>
  <cp:lastModifiedBy>Shakila Merchant</cp:lastModifiedBy>
  <cp:revision>41</cp:revision>
  <dcterms:created xsi:type="dcterms:W3CDTF">2014-08-27T01:44:37Z</dcterms:created>
  <dcterms:modified xsi:type="dcterms:W3CDTF">2014-09-08T17:10:05Z</dcterms:modified>
</cp:coreProperties>
</file>